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2"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70"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880995A-8B5B-4C6F-92B3-CF0B91681E42}" type="datetimeFigureOut">
              <a:rPr lang="en-US" smtClean="0"/>
              <a:t>11/6/2017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18B9DF8-707A-489D-8402-9FF84D861C8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8B9DF8-707A-489D-8402-9FF84D861C8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8B9DF8-707A-489D-8402-9FF84D861C8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8B9DF8-707A-489D-8402-9FF84D861C8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18B9DF8-707A-489D-8402-9FF84D861C8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18B9DF8-707A-489D-8402-9FF84D861C8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18B9DF8-707A-489D-8402-9FF84D861C8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880995A-8B5B-4C6F-92B3-CF0B91681E42}" type="datetimeFigureOut">
              <a:rPr lang="en-US" smtClean="0"/>
              <a:t>11/6/2017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8B9DF8-707A-489D-8402-9FF84D861C8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880995A-8B5B-4C6F-92B3-CF0B91681E42}" type="datetimeFigureOut">
              <a:rPr lang="en-US" smtClean="0"/>
              <a:t>11/6/2017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18B9DF8-707A-489D-8402-9FF84D861C8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8B9DF8-707A-489D-8402-9FF84D861C8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880995A-8B5B-4C6F-92B3-CF0B91681E42}" type="datetimeFigureOut">
              <a:rPr lang="en-US" smtClean="0"/>
              <a:t>11/6/2017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8B9DF8-707A-489D-8402-9FF84D861C8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880995A-8B5B-4C6F-92B3-CF0B91681E42}" type="datetimeFigureOut">
              <a:rPr lang="en-US" smtClean="0"/>
              <a:t>11/6/2017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18B9DF8-707A-489D-8402-9FF84D861C8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smtClean="0"/>
              <a:t>SIMULATION ANALYSIS OF AN OUTPATIENT DEPARTMENT OF INTERNAL MEDICINE IN A UNIVERSITY HOSPITAL</a:t>
            </a:r>
            <a:endParaRPr lang="en-US" sz="4000" dirty="0"/>
          </a:p>
        </p:txBody>
      </p:sp>
      <p:sp>
        <p:nvSpPr>
          <p:cNvPr id="3" name="Subtitle 2"/>
          <p:cNvSpPr>
            <a:spLocks noGrp="1"/>
          </p:cNvSpPr>
          <p:nvPr>
            <p:ph type="subTitle" idx="1"/>
          </p:nvPr>
        </p:nvSpPr>
        <p:spPr/>
        <p:txBody>
          <a:bodyPr/>
          <a:lstStyle/>
          <a:p>
            <a:endParaRPr lang="en-US" dirty="0" smtClean="0"/>
          </a:p>
          <a:p>
            <a:endParaRPr lang="en-US" dirty="0"/>
          </a:p>
        </p:txBody>
      </p:sp>
    </p:spTree>
    <p:extLst>
      <p:ext uri="{BB962C8B-B14F-4D97-AF65-F5344CB8AC3E}">
        <p14:creationId xmlns:p14="http://schemas.microsoft.com/office/powerpoint/2010/main" val="3256811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marR="0">
              <a:lnSpc>
                <a:spcPct val="115000"/>
              </a:lnSpc>
              <a:spcBef>
                <a:spcPts val="0"/>
              </a:spcBef>
              <a:spcAft>
                <a:spcPts val="1000"/>
              </a:spcAft>
            </a:pPr>
            <a:r>
              <a:rPr lang="en-US" dirty="0">
                <a:ea typeface="Calibri"/>
                <a:cs typeface="Times New Roman"/>
              </a:rPr>
              <a:t>There is an increase in healthcare cost and a greater emphasis on preventive which have compelled the researchers to have novel ways to reduce the costs and increase efficiency in the outpatient services.</a:t>
            </a:r>
          </a:p>
          <a:p>
            <a:pPr marL="0" marR="0">
              <a:lnSpc>
                <a:spcPct val="115000"/>
              </a:lnSpc>
              <a:spcBef>
                <a:spcPts val="0"/>
              </a:spcBef>
              <a:spcAft>
                <a:spcPts val="1000"/>
              </a:spcAft>
            </a:pPr>
            <a:r>
              <a:rPr lang="en-US" dirty="0">
                <a:ea typeface="Calibri"/>
                <a:cs typeface="Times New Roman"/>
              </a:rPr>
              <a:t>The extended waiting time for outpatient consultation followed by short time actual consultation has been main reason for patient’s complaints.</a:t>
            </a:r>
          </a:p>
          <a:p>
            <a:pPr marL="0" marR="0">
              <a:lnSpc>
                <a:spcPct val="115000"/>
              </a:lnSpc>
              <a:spcBef>
                <a:spcPts val="0"/>
              </a:spcBef>
              <a:spcAft>
                <a:spcPts val="1000"/>
              </a:spcAft>
            </a:pPr>
            <a:r>
              <a:rPr lang="en-US" dirty="0">
                <a:ea typeface="Calibri"/>
                <a:cs typeface="Times New Roman"/>
              </a:rPr>
              <a:t>The issue of waiting was not viable for japans high aging population</a:t>
            </a:r>
          </a:p>
          <a:p>
            <a:endParaRPr lang="en-US" dirty="0"/>
          </a:p>
        </p:txBody>
      </p:sp>
      <p:sp>
        <p:nvSpPr>
          <p:cNvPr id="2" name="Title 1"/>
          <p:cNvSpPr>
            <a:spLocks noGrp="1"/>
          </p:cNvSpPr>
          <p:nvPr>
            <p:ph type="title"/>
          </p:nvPr>
        </p:nvSpPr>
        <p:spPr/>
        <p:txBody>
          <a:bodyPr/>
          <a:lstStyle/>
          <a:p>
            <a:pPr marL="0" marR="0">
              <a:lnSpc>
                <a:spcPct val="115000"/>
              </a:lnSpc>
              <a:spcBef>
                <a:spcPts val="0"/>
              </a:spcBef>
              <a:spcAft>
                <a:spcPts val="1000"/>
              </a:spcAft>
            </a:pPr>
            <a:r>
              <a:rPr lang="en-US" b="1" dirty="0" smtClean="0">
                <a:ea typeface="Calibri"/>
                <a:cs typeface="Times New Roman"/>
              </a:rPr>
              <a:t>INTRODUCTION</a:t>
            </a:r>
            <a:endParaRPr lang="en-US" dirty="0">
              <a:ea typeface="Calibri"/>
              <a:cs typeface="Times New Roman"/>
            </a:endParaRPr>
          </a:p>
        </p:txBody>
      </p:sp>
    </p:spTree>
    <p:extLst>
      <p:ext uri="{BB962C8B-B14F-4D97-AF65-F5344CB8AC3E}">
        <p14:creationId xmlns:p14="http://schemas.microsoft.com/office/powerpoint/2010/main" val="1983207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dirty="0"/>
              <a:t>The discrete event simulation model was developed to analyze doctor schedules mixes (DSMs) and various visits schedule in a mixed-patient type environment in an outpatient department of internal medicine of a university hospital</a:t>
            </a:r>
            <a:r>
              <a:rPr lang="en-US" dirty="0" smtClean="0"/>
              <a:t>.</a:t>
            </a:r>
          </a:p>
          <a:p>
            <a:r>
              <a:rPr lang="en-US" dirty="0"/>
              <a:t>The decision maker assisted by DES model in hospital</a:t>
            </a:r>
          </a:p>
          <a:p>
            <a:r>
              <a:rPr lang="en-US" dirty="0"/>
              <a:t>The hospital management is the decision maker assisted by that model.</a:t>
            </a:r>
          </a:p>
          <a:p>
            <a:r>
              <a:rPr lang="en-US" dirty="0"/>
              <a:t>How they use the model use the model to understand the problem addressed by DES</a:t>
            </a:r>
          </a:p>
          <a:p>
            <a:r>
              <a:rPr lang="en-US" dirty="0"/>
              <a:t>The application of DES has been applied in supplies and chains management; helps the hospital understand the proportions of goods they procure</a:t>
            </a:r>
          </a:p>
          <a:p>
            <a:r>
              <a:rPr lang="en-US" dirty="0"/>
              <a:t>The application of DES in doctor appointments; has assisted management to determine the average time of appointments and the time people weight in line and plan accordingly</a:t>
            </a:r>
          </a:p>
          <a:p>
            <a:r>
              <a:rPr lang="en-US" dirty="0"/>
              <a:t>DES is also apply Hospital human resource department: to ensure that labor is distributed in hospital in a way that the hospital can be profitable</a:t>
            </a:r>
          </a:p>
          <a:p>
            <a:r>
              <a:rPr lang="en-US" dirty="0"/>
              <a:t>Data transfer between healthcare providers to share information that can better healthcare</a:t>
            </a:r>
          </a:p>
          <a:p>
            <a:endParaRPr lang="en-US" dirty="0"/>
          </a:p>
          <a:p>
            <a:endParaRPr lang="en-US" dirty="0"/>
          </a:p>
        </p:txBody>
      </p:sp>
      <p:sp>
        <p:nvSpPr>
          <p:cNvPr id="2" name="Title 1"/>
          <p:cNvSpPr>
            <a:spLocks noGrp="1"/>
          </p:cNvSpPr>
          <p:nvPr>
            <p:ph type="title"/>
          </p:nvPr>
        </p:nvSpPr>
        <p:spPr/>
        <p:txBody>
          <a:bodyPr>
            <a:normAutofit fontScale="90000"/>
          </a:bodyPr>
          <a:lstStyle/>
          <a:p>
            <a:r>
              <a:rPr lang="en-US" b="1" dirty="0"/>
              <a:t>OBJECTIVES</a:t>
            </a:r>
            <a:r>
              <a:rPr lang="en-US" dirty="0"/>
              <a:t/>
            </a:r>
            <a:br>
              <a:rPr lang="en-US" dirty="0"/>
            </a:br>
            <a:endParaRPr lang="en-US" dirty="0"/>
          </a:p>
        </p:txBody>
      </p:sp>
    </p:spTree>
    <p:extLst>
      <p:ext uri="{BB962C8B-B14F-4D97-AF65-F5344CB8AC3E}">
        <p14:creationId xmlns:p14="http://schemas.microsoft.com/office/powerpoint/2010/main" val="454088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US" dirty="0" smtClean="0"/>
              <a:t>To </a:t>
            </a:r>
            <a:r>
              <a:rPr lang="en-US" dirty="0"/>
              <a:t>examine whether the discrete event simulation develop will have an impact in reducing the patient waiting time.</a:t>
            </a:r>
          </a:p>
          <a:p>
            <a:r>
              <a:rPr lang="en-US" b="1" dirty="0"/>
              <a:t>VALIDATION</a:t>
            </a:r>
            <a:endParaRPr lang="en-US" dirty="0"/>
          </a:p>
          <a:p>
            <a:r>
              <a:rPr lang="en-US" dirty="0"/>
              <a:t>The validation was done by using the statistical method which measured the significance change in the waiting time.</a:t>
            </a:r>
          </a:p>
          <a:p>
            <a:r>
              <a:rPr lang="en-US" dirty="0"/>
              <a:t>There are many methods can be used they include t-test, u-test and MANOVA.</a:t>
            </a:r>
          </a:p>
          <a:p>
            <a:r>
              <a:rPr lang="en-US" dirty="0"/>
              <a:t>The positive significance change in the waiting time after rolling out of the discrete event simulation is a validation of the whole project.</a:t>
            </a:r>
          </a:p>
          <a:p>
            <a:endParaRPr lang="en-US" dirty="0"/>
          </a:p>
        </p:txBody>
      </p:sp>
      <p:sp>
        <p:nvSpPr>
          <p:cNvPr id="2" name="Title 1"/>
          <p:cNvSpPr>
            <a:spLocks noGrp="1"/>
          </p:cNvSpPr>
          <p:nvPr>
            <p:ph type="title"/>
          </p:nvPr>
        </p:nvSpPr>
        <p:spPr/>
        <p:txBody>
          <a:bodyPr/>
          <a:lstStyle/>
          <a:p>
            <a:pPr marL="342900" lvl="0" indent="-342900">
              <a:spcBef>
                <a:spcPct val="20000"/>
              </a:spcBef>
            </a:pPr>
            <a:r>
              <a:rPr lang="en-US" sz="2500" b="1" dirty="0">
                <a:solidFill>
                  <a:prstClr val="black"/>
                </a:solidFill>
                <a:ea typeface="+mn-ea"/>
                <a:cs typeface="+mn-cs"/>
              </a:rPr>
              <a:t>HYPOTHESIS</a:t>
            </a:r>
            <a:endParaRPr lang="en-US" sz="2500" dirty="0">
              <a:solidFill>
                <a:prstClr val="black"/>
              </a:solidFill>
              <a:ea typeface="+mn-ea"/>
              <a:cs typeface="+mn-cs"/>
            </a:endParaRPr>
          </a:p>
        </p:txBody>
      </p:sp>
    </p:spTree>
    <p:extLst>
      <p:ext uri="{BB962C8B-B14F-4D97-AF65-F5344CB8AC3E}">
        <p14:creationId xmlns:p14="http://schemas.microsoft.com/office/powerpoint/2010/main" val="4114996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Fricton</a:t>
            </a:r>
            <a:r>
              <a:rPr lang="en-US" dirty="0"/>
              <a:t>, J., &amp; Chen, H. (2009). Using </a:t>
            </a:r>
            <a:r>
              <a:rPr lang="en-US" dirty="0" err="1"/>
              <a:t>teledentistry</a:t>
            </a:r>
            <a:r>
              <a:rPr lang="en-US" dirty="0"/>
              <a:t> to improve access to dental care for the underserved. </a:t>
            </a:r>
            <a:r>
              <a:rPr lang="en-US" i="1" dirty="0"/>
              <a:t>Dental Clinics of North America</a:t>
            </a:r>
            <a:r>
              <a:rPr lang="en-US" dirty="0"/>
              <a:t>, </a:t>
            </a:r>
            <a:r>
              <a:rPr lang="en-US" i="1" dirty="0"/>
              <a:t>53</a:t>
            </a:r>
            <a:r>
              <a:rPr lang="en-US" dirty="0"/>
              <a:t>(3), 537-548.</a:t>
            </a:r>
          </a:p>
          <a:p>
            <a:r>
              <a:rPr lang="en-US" dirty="0"/>
              <a:t>Berndt, J., Leone, P., &amp; King, G. (2008). Using </a:t>
            </a:r>
            <a:r>
              <a:rPr lang="en-US" dirty="0" err="1"/>
              <a:t>teledentistry</a:t>
            </a:r>
            <a:r>
              <a:rPr lang="en-US" dirty="0"/>
              <a:t> to provide interceptive orthodontic services to disadvantaged children. </a:t>
            </a:r>
            <a:r>
              <a:rPr lang="en-US" i="1" dirty="0"/>
              <a:t>American Journal of Orthodontics and </a:t>
            </a:r>
            <a:r>
              <a:rPr lang="en-US" i="1" dirty="0" err="1"/>
              <a:t>Dentofacial</a:t>
            </a:r>
            <a:r>
              <a:rPr lang="en-US" i="1" dirty="0"/>
              <a:t> Orthopedics</a:t>
            </a:r>
            <a:r>
              <a:rPr lang="en-US" dirty="0"/>
              <a:t>, </a:t>
            </a:r>
            <a:r>
              <a:rPr lang="en-US" i="1" dirty="0"/>
              <a:t>134</a:t>
            </a:r>
            <a:r>
              <a:rPr lang="en-US" dirty="0"/>
              <a:t>(5), 700-706.</a:t>
            </a:r>
          </a:p>
          <a:p>
            <a:endParaRPr lang="en-US" dirty="0"/>
          </a:p>
        </p:txBody>
      </p:sp>
      <p:sp>
        <p:nvSpPr>
          <p:cNvPr id="3" name="Title 2"/>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51491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endParaRPr lang="en-US" dirty="0" smtClean="0"/>
          </a:p>
          <a:p>
            <a:r>
              <a:rPr lang="en-US" dirty="0"/>
              <a:t>The model integrate all the aspects that the patient undergoes in  the hospital from the number of consultations, days of consultations, the name of doctor visited and other aspects of outpatient  consultation to make them efficient.</a:t>
            </a:r>
          </a:p>
          <a:p>
            <a:r>
              <a:rPr lang="en-US" dirty="0"/>
              <a:t> </a:t>
            </a:r>
          </a:p>
          <a:p>
            <a:r>
              <a:rPr lang="en-US" b="1" dirty="0"/>
              <a:t>CONCLUSION</a:t>
            </a:r>
            <a:endParaRPr lang="en-US" dirty="0"/>
          </a:p>
          <a:p>
            <a:r>
              <a:rPr lang="en-US" dirty="0"/>
              <a:t>There discrete event simulation model gives an insight of how waiting can be reduced.</a:t>
            </a:r>
          </a:p>
          <a:p>
            <a:r>
              <a:rPr lang="en-US" dirty="0"/>
              <a:t>The method shows how other sections can be improved to improve healthcare</a:t>
            </a:r>
          </a:p>
          <a:p>
            <a:endParaRPr lang="en-US" dirty="0" smtClean="0"/>
          </a:p>
          <a:p>
            <a:r>
              <a:rPr lang="en-US" dirty="0"/>
              <a:t> </a:t>
            </a:r>
          </a:p>
          <a:p>
            <a:r>
              <a:rPr lang="en-US" dirty="0"/>
              <a:t> </a:t>
            </a:r>
          </a:p>
          <a:p>
            <a:endParaRPr lang="en-US" dirty="0"/>
          </a:p>
        </p:txBody>
      </p:sp>
      <p:sp>
        <p:nvSpPr>
          <p:cNvPr id="2" name="Title 1"/>
          <p:cNvSpPr>
            <a:spLocks noGrp="1"/>
          </p:cNvSpPr>
          <p:nvPr>
            <p:ph type="title"/>
          </p:nvPr>
        </p:nvSpPr>
        <p:spPr/>
        <p:txBody>
          <a:bodyPr/>
          <a:lstStyle/>
          <a:p>
            <a:r>
              <a:rPr lang="en-US" b="1" dirty="0" smtClean="0"/>
              <a:t>CONCEPTUAL FRAMEWORK</a:t>
            </a:r>
            <a:endParaRPr lang="en-US" dirty="0"/>
          </a:p>
        </p:txBody>
      </p:sp>
    </p:spTree>
    <p:extLst>
      <p:ext uri="{BB962C8B-B14F-4D97-AF65-F5344CB8AC3E}">
        <p14:creationId xmlns:p14="http://schemas.microsoft.com/office/powerpoint/2010/main" val="1559930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z="1800" dirty="0" smtClean="0">
                <a:solidFill>
                  <a:prstClr val="black"/>
                </a:solidFill>
              </a:rPr>
              <a:t>The </a:t>
            </a:r>
            <a:r>
              <a:rPr lang="en-US" sz="1800" dirty="0">
                <a:solidFill>
                  <a:prstClr val="black"/>
                </a:solidFill>
              </a:rPr>
              <a:t>method is successful in integrating all the system to increase efficiency</a:t>
            </a:r>
          </a:p>
          <a:p>
            <a:pPr lvl="0"/>
            <a:r>
              <a:rPr lang="en-US" sz="1800" dirty="0">
                <a:solidFill>
                  <a:prstClr val="black"/>
                </a:solidFill>
              </a:rPr>
              <a:t>The simulation may reduce wait time by half</a:t>
            </a:r>
          </a:p>
          <a:p>
            <a:pPr lvl="0"/>
            <a:r>
              <a:rPr lang="en-US" sz="1800" dirty="0">
                <a:solidFill>
                  <a:prstClr val="black"/>
                </a:solidFill>
              </a:rPr>
              <a:t>The method needs to be investigated using huge amount of data</a:t>
            </a:r>
          </a:p>
          <a:p>
            <a:endParaRPr lang="en-US" dirty="0"/>
          </a:p>
        </p:txBody>
      </p:sp>
      <p:sp>
        <p:nvSpPr>
          <p:cNvPr id="2" name="Title 1"/>
          <p:cNvSpPr>
            <a:spLocks noGrp="1"/>
          </p:cNvSpPr>
          <p:nvPr>
            <p:ph type="title"/>
          </p:nvPr>
        </p:nvSpPr>
        <p:spPr/>
        <p:txBody>
          <a:bodyPr>
            <a:normAutofit fontScale="90000"/>
          </a:bodyPr>
          <a:lstStyle/>
          <a:p>
            <a:pPr lvl="0"/>
            <a:r>
              <a:rPr lang="en-US" b="1" dirty="0">
                <a:solidFill>
                  <a:prstClr val="black"/>
                </a:solidFill>
              </a:rPr>
              <a:t>PROS AND CONS</a:t>
            </a:r>
            <a:r>
              <a:rPr lang="en-US" dirty="0">
                <a:solidFill>
                  <a:prstClr val="black"/>
                </a:solidFill>
              </a:rPr>
              <a:t/>
            </a:r>
            <a:br>
              <a:rPr lang="en-US" dirty="0">
                <a:solidFill>
                  <a:prstClr val="black"/>
                </a:solidFill>
              </a:rPr>
            </a:br>
            <a:endParaRPr lang="en-US" dirty="0"/>
          </a:p>
        </p:txBody>
      </p:sp>
    </p:spTree>
    <p:extLst>
      <p:ext uri="{BB962C8B-B14F-4D97-AF65-F5344CB8AC3E}">
        <p14:creationId xmlns:p14="http://schemas.microsoft.com/office/powerpoint/2010/main" val="21089062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35</TotalTime>
  <Words>471</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SIMULATION ANALYSIS OF AN OUTPATIENT DEPARTMENT OF INTERNAL MEDICINE IN A UNIVERSITY HOSPITAL</vt:lpstr>
      <vt:lpstr>INTRODUCTION</vt:lpstr>
      <vt:lpstr>OBJECTIVES </vt:lpstr>
      <vt:lpstr>HYPOTHESIS</vt:lpstr>
      <vt:lpstr>References</vt:lpstr>
      <vt:lpstr>CONCEPTUAL FRAMEWORK</vt:lpstr>
      <vt:lpstr>PROS AND CONS </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SIMULATION ANALYSIS OF AN OUTPATIENT DEPARTMENT OF INTERNAL MEDICINE IN A UNIVERSITY HOSPITAL</dc:title>
  <dc:creator>user</dc:creator>
  <cp:lastModifiedBy>vini</cp:lastModifiedBy>
  <cp:revision>3</cp:revision>
  <dcterms:created xsi:type="dcterms:W3CDTF">2017-11-06T00:46:23Z</dcterms:created>
  <dcterms:modified xsi:type="dcterms:W3CDTF">2017-11-06T06:48:31Z</dcterms:modified>
</cp:coreProperties>
</file>